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60" r:id="rId5"/>
    <p:sldId id="258" r:id="rId6"/>
    <p:sldId id="259" r:id="rId7"/>
    <p:sldId id="261" r:id="rId8"/>
    <p:sldId id="262" r:id="rId9"/>
    <p:sldId id="264" r:id="rId10"/>
    <p:sldId id="266" r:id="rId11"/>
    <p:sldId id="270" r:id="rId12"/>
    <p:sldId id="269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40EE0C-903E-4A6D-B23C-2B1BE6DE3A3D}" type="datetimeFigureOut">
              <a:rPr lang="en-US" smtClean="0"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87FCE3-30C8-4111-B69E-9415F92B1C7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Primary and Secondary 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L.A.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8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vs. Secondary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709160"/>
          </a:xfrm>
        </p:spPr>
        <p:txBody>
          <a:bodyPr>
            <a:normAutofit lnSpcReduction="10000"/>
          </a:bodyPr>
          <a:lstStyle/>
          <a:p>
            <a:r>
              <a:rPr lang="en-US" sz="3600" u="sng" dirty="0" smtClean="0"/>
              <a:t>Primary</a:t>
            </a:r>
            <a:r>
              <a:rPr lang="en-US" sz="3600" dirty="0" smtClean="0"/>
              <a:t>:</a:t>
            </a:r>
          </a:p>
          <a:p>
            <a:r>
              <a:rPr lang="en-US" sz="3600" dirty="0"/>
              <a:t>The text of Barack Obama’s speech</a:t>
            </a:r>
          </a:p>
          <a:p>
            <a:endParaRPr lang="en-US" dirty="0" smtClean="0"/>
          </a:p>
          <a:p>
            <a:endParaRPr lang="en-US" u="sng" dirty="0" smtClean="0"/>
          </a:p>
          <a:p>
            <a:r>
              <a:rPr lang="en-US" sz="3600" u="sng" dirty="0" smtClean="0"/>
              <a:t>Secondary</a:t>
            </a:r>
            <a:r>
              <a:rPr lang="en-US" sz="3600" dirty="0" smtClean="0"/>
              <a:t>:</a:t>
            </a:r>
          </a:p>
          <a:p>
            <a:r>
              <a:rPr lang="en-US" sz="3600" dirty="0"/>
              <a:t>A 2004 editorial in </a:t>
            </a:r>
            <a:r>
              <a:rPr lang="en-US" sz="3600" i="1" dirty="0"/>
              <a:t>The New York Times</a:t>
            </a:r>
            <a:r>
              <a:rPr lang="en-US" sz="3600" dirty="0"/>
              <a:t> entitled "Everybody Loves Obama”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94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Practice…Primary or Secondary?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dirty="0" smtClean="0"/>
              <a:t>#1)  The lyrics to “Rolling in the Deep” by Adele.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#2)  An article in </a:t>
            </a:r>
            <a:r>
              <a:rPr lang="en-US" i="1" dirty="0" smtClean="0"/>
              <a:t>Spin </a:t>
            </a:r>
            <a:r>
              <a:rPr lang="en-US" dirty="0" smtClean="0"/>
              <a:t>magazine about Adele.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#3)  An interview in </a:t>
            </a:r>
            <a:r>
              <a:rPr lang="en-US" i="1" dirty="0" smtClean="0"/>
              <a:t>Rolling Stone </a:t>
            </a:r>
            <a:r>
              <a:rPr lang="en-US" dirty="0" smtClean="0"/>
              <a:t>with Adele.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#4)  A war </a:t>
            </a:r>
            <a:r>
              <a:rPr lang="en-US" dirty="0" smtClean="0"/>
              <a:t>correspondent’s </a:t>
            </a:r>
            <a:r>
              <a:rPr lang="en-US" dirty="0" smtClean="0"/>
              <a:t>article about a battle </a:t>
            </a:r>
          </a:p>
          <a:p>
            <a:pPr marL="137160" indent="0">
              <a:buNone/>
            </a:pPr>
            <a:r>
              <a:rPr lang="en-US" dirty="0" smtClean="0"/>
              <a:t>in Baghdad that he witnessed.</a:t>
            </a:r>
          </a:p>
          <a:p>
            <a:pPr marL="137160" indent="0">
              <a:buNone/>
            </a:pPr>
            <a:endParaRPr lang="en-US" dirty="0" smtClean="0"/>
          </a:p>
          <a:p>
            <a:pPr marL="137160" indent="0">
              <a:buNone/>
            </a:pPr>
            <a:r>
              <a:rPr lang="en-US" dirty="0" smtClean="0"/>
              <a:t>#5) A government report on childhood obesity in the United States. </a:t>
            </a:r>
          </a:p>
        </p:txBody>
      </p:sp>
    </p:spTree>
    <p:extLst>
      <p:ext uri="{BB962C8B-B14F-4D97-AF65-F5344CB8AC3E}">
        <p14:creationId xmlns:p14="http://schemas.microsoft.com/office/powerpoint/2010/main" val="266891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Practice…Primary or Secondary?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en-US" dirty="0" smtClean="0"/>
              <a:t>#1)  The lyrics to “Rolling in the Deep” by Adele.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PRIMARY</a:t>
            </a:r>
            <a:endParaRPr lang="en-US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en-US" dirty="0" smtClean="0"/>
              <a:t>#2)  An article in </a:t>
            </a:r>
            <a:r>
              <a:rPr lang="en-US" i="1" dirty="0" smtClean="0"/>
              <a:t>Spin </a:t>
            </a:r>
            <a:r>
              <a:rPr lang="en-US" dirty="0" smtClean="0"/>
              <a:t>magazine about Adele.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SECONDARY</a:t>
            </a:r>
            <a:endParaRPr lang="en-US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en-US" dirty="0" smtClean="0"/>
              <a:t>#3)  An interview in </a:t>
            </a:r>
            <a:r>
              <a:rPr lang="en-US" i="1" dirty="0" smtClean="0"/>
              <a:t>Rolling Stone </a:t>
            </a:r>
            <a:r>
              <a:rPr lang="en-US" dirty="0" smtClean="0"/>
              <a:t>with Adele.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PRIMARY</a:t>
            </a:r>
            <a:endParaRPr lang="en-US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en-US" dirty="0" smtClean="0"/>
              <a:t>#4)  A war </a:t>
            </a:r>
            <a:r>
              <a:rPr lang="en-US" dirty="0" smtClean="0"/>
              <a:t>correspondent’s </a:t>
            </a:r>
            <a:r>
              <a:rPr lang="en-US" dirty="0" smtClean="0"/>
              <a:t>article about a battle in Baghdad that he witnessed.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PRIMARY</a:t>
            </a:r>
            <a:endParaRPr lang="en-US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en-US" dirty="0" smtClean="0"/>
              <a:t>#5) A government report on childhood obesity in the United States.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PRIMARY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must include </a:t>
            </a:r>
            <a:r>
              <a:rPr lang="en-US" dirty="0" smtClean="0">
                <a:solidFill>
                  <a:srgbClr val="FFFF00"/>
                </a:solidFill>
              </a:rPr>
              <a:t>at least one primary source </a:t>
            </a:r>
            <a:r>
              <a:rPr lang="en-US" dirty="0" smtClean="0"/>
              <a:t>in your final project</a:t>
            </a:r>
          </a:p>
          <a:p>
            <a:endParaRPr lang="en-US" dirty="0" smtClean="0"/>
          </a:p>
          <a:p>
            <a:r>
              <a:rPr lang="en-US" dirty="0" smtClean="0"/>
              <a:t>These could include</a:t>
            </a:r>
          </a:p>
          <a:p>
            <a:pPr lvl="1"/>
            <a:r>
              <a:rPr lang="en-US" dirty="0" smtClean="0"/>
              <a:t>An interview</a:t>
            </a:r>
          </a:p>
          <a:p>
            <a:pPr lvl="1"/>
            <a:r>
              <a:rPr lang="en-US" dirty="0" smtClean="0"/>
              <a:t>A government report</a:t>
            </a:r>
          </a:p>
          <a:p>
            <a:pPr lvl="1"/>
            <a:r>
              <a:rPr lang="en-US" dirty="0" smtClean="0"/>
              <a:t>A published research study</a:t>
            </a:r>
          </a:p>
          <a:p>
            <a:pPr lvl="1"/>
            <a:r>
              <a:rPr lang="en-US" dirty="0" smtClean="0"/>
              <a:t>Statistics from a census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9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</a:t>
            </a:r>
            <a:r>
              <a:rPr lang="en-US" dirty="0" smtClean="0"/>
              <a:t>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 understand the difference between primary and secondary sources.</a:t>
            </a:r>
          </a:p>
          <a:p>
            <a:endParaRPr lang="en-US" sz="4000" dirty="0"/>
          </a:p>
          <a:p>
            <a:r>
              <a:rPr lang="en-US" sz="4000" dirty="0" smtClean="0"/>
              <a:t>I can identify possible primary sources for my research project.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9154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>
            <a:normAutofit/>
          </a:bodyPr>
          <a:lstStyle/>
          <a:p>
            <a:r>
              <a:rPr lang="en-US" sz="3600" dirty="0"/>
              <a:t>A</a:t>
            </a:r>
            <a:r>
              <a:rPr lang="en-US" sz="3600" dirty="0"/>
              <a:t> book, statement, person, </a:t>
            </a:r>
            <a:r>
              <a:rPr lang="en-US" sz="3600" dirty="0" smtClean="0"/>
              <a:t>magazine, etc.,</a:t>
            </a:r>
            <a:r>
              <a:rPr lang="en-US" sz="3600" dirty="0"/>
              <a:t> supplying </a:t>
            </a:r>
            <a:r>
              <a:rPr lang="en-US" sz="3600" dirty="0" smtClean="0"/>
              <a:t>information.</a:t>
            </a:r>
          </a:p>
          <a:p>
            <a:endParaRPr lang="en-US" sz="3200" dirty="0"/>
          </a:p>
          <a:p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3192504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5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Difference Between Primary and Secondary Sources?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2057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78640"/>
            <a:ext cx="5029200" cy="4073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2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r>
              <a:rPr lang="en-US" sz="4000" dirty="0"/>
              <a:t>D</a:t>
            </a:r>
            <a:r>
              <a:rPr lang="en-US" sz="4000" dirty="0" smtClean="0"/>
              <a:t>ocuments </a:t>
            </a:r>
            <a:r>
              <a:rPr lang="en-US" sz="4000" dirty="0"/>
              <a:t>or </a:t>
            </a:r>
            <a:r>
              <a:rPr lang="en-US" sz="4000" dirty="0" smtClean="0"/>
              <a:t>objects written </a:t>
            </a:r>
            <a:r>
              <a:rPr lang="en-US" sz="4000" dirty="0"/>
              <a:t>or created during the time </a:t>
            </a:r>
            <a:r>
              <a:rPr lang="en-US" sz="4000" dirty="0" smtClean="0"/>
              <a:t>being</a:t>
            </a:r>
            <a:r>
              <a:rPr lang="en-US" sz="4000" dirty="0" smtClean="0"/>
              <a:t> studied</a:t>
            </a:r>
            <a:endParaRPr lang="en-US" sz="4000" dirty="0" smtClean="0"/>
          </a:p>
          <a:p>
            <a:r>
              <a:rPr lang="en-US" sz="4000" dirty="0"/>
              <a:t>O</a:t>
            </a:r>
            <a:r>
              <a:rPr lang="en-US" sz="4000" dirty="0" smtClean="0"/>
              <a:t>ffer </a:t>
            </a:r>
            <a:r>
              <a:rPr lang="en-US" sz="4000" dirty="0"/>
              <a:t>an </a:t>
            </a:r>
            <a:r>
              <a:rPr lang="en-US" sz="4000" u="sng" dirty="0"/>
              <a:t>inside view</a:t>
            </a:r>
            <a:r>
              <a:rPr lang="en-US" sz="4000" dirty="0"/>
              <a:t> of a particular </a:t>
            </a:r>
            <a:r>
              <a:rPr lang="en-US" sz="4000" dirty="0" smtClean="0"/>
              <a:t>event</a:t>
            </a:r>
            <a:endParaRPr lang="en-US" sz="4000" dirty="0" smtClean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51649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Primary Sources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709160"/>
          </a:xfrm>
        </p:spPr>
        <p:txBody>
          <a:bodyPr>
            <a:normAutofit fontScale="92500" lnSpcReduction="20000"/>
          </a:bodyPr>
          <a:lstStyle/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Diaries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Autobiographies</a:t>
            </a:r>
            <a:endParaRPr lang="en-US" sz="4000" dirty="0"/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Speeches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Letters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Interviews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/>
              <a:t>N</a:t>
            </a:r>
            <a:r>
              <a:rPr lang="en-US" sz="4000" dirty="0" smtClean="0"/>
              <a:t>ews </a:t>
            </a:r>
            <a:r>
              <a:rPr lang="en-US" sz="4000" dirty="0"/>
              <a:t>film </a:t>
            </a:r>
            <a:r>
              <a:rPr lang="en-US" sz="4000" dirty="0" smtClean="0"/>
              <a:t>footage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/>
              <a:t>O</a:t>
            </a:r>
            <a:r>
              <a:rPr lang="en-US" sz="4000" dirty="0" smtClean="0"/>
              <a:t>fficial records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Photographs of an event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2292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Secondary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r>
              <a:rPr lang="en-US" sz="4000" dirty="0" smtClean="0"/>
              <a:t>Interpret </a:t>
            </a:r>
            <a:r>
              <a:rPr lang="en-US" sz="4000" dirty="0" smtClean="0"/>
              <a:t>or </a:t>
            </a:r>
            <a:r>
              <a:rPr lang="en-US" sz="4000" dirty="0" smtClean="0"/>
              <a:t>analyze </a:t>
            </a:r>
            <a:r>
              <a:rPr lang="en-US" sz="4000" dirty="0" smtClean="0"/>
              <a:t>primary sources</a:t>
            </a:r>
          </a:p>
          <a:p>
            <a:r>
              <a:rPr lang="en-US" sz="4000" dirty="0"/>
              <a:t>A</a:t>
            </a:r>
            <a:r>
              <a:rPr lang="en-US" sz="4000" dirty="0" smtClean="0"/>
              <a:t>re one step </a:t>
            </a:r>
            <a:r>
              <a:rPr lang="en-US" sz="4000" dirty="0" smtClean="0"/>
              <a:t>removed from </a:t>
            </a:r>
            <a:r>
              <a:rPr lang="en-US" sz="4000" dirty="0" smtClean="0"/>
              <a:t>the actual </a:t>
            </a:r>
            <a:r>
              <a:rPr lang="en-US" sz="4000" dirty="0" smtClean="0"/>
              <a:t>event</a:t>
            </a:r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46705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Secondary Sources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709160"/>
          </a:xfrm>
        </p:spPr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Magazine </a:t>
            </a:r>
            <a:r>
              <a:rPr lang="en-US" sz="4000" dirty="0" smtClean="0"/>
              <a:t>articles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Newspaper articles</a:t>
            </a:r>
            <a:endParaRPr lang="en-US" sz="4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Encyclopedia articles</a:t>
            </a:r>
          </a:p>
          <a:p>
            <a:pPr lvl="1">
              <a:buFont typeface="Courier New" pitchFamily="49" charset="0"/>
              <a:buChar char="o"/>
            </a:pPr>
            <a:r>
              <a:rPr lang="en-US" sz="4000" dirty="0" smtClean="0"/>
              <a:t>Textbooks</a:t>
            </a:r>
          </a:p>
          <a:p>
            <a:pPr lvl="1">
              <a:buFont typeface="Courier New" pitchFamily="49" charset="0"/>
              <a:buChar char="o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5554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vs. Secondary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05800" cy="4709160"/>
          </a:xfrm>
        </p:spPr>
        <p:txBody>
          <a:bodyPr/>
          <a:lstStyle/>
          <a:p>
            <a:r>
              <a:rPr lang="en-US" u="sng" dirty="0" smtClean="0"/>
              <a:t>Primary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</a:t>
            </a:r>
            <a:r>
              <a:rPr lang="en-US" dirty="0"/>
              <a:t>poem “Field Work” by Seamus </a:t>
            </a:r>
            <a:r>
              <a:rPr lang="en-US" dirty="0" smtClean="0"/>
              <a:t>Heaney</a:t>
            </a:r>
          </a:p>
          <a:p>
            <a:endParaRPr lang="en-US" u="sng" dirty="0" smtClean="0"/>
          </a:p>
          <a:p>
            <a:r>
              <a:rPr lang="en-US" u="sng" dirty="0" smtClean="0"/>
              <a:t>Secondary</a:t>
            </a:r>
            <a:r>
              <a:rPr lang="en-US" dirty="0" smtClean="0"/>
              <a:t>:</a:t>
            </a:r>
          </a:p>
          <a:p>
            <a:r>
              <a:rPr lang="en-US" dirty="0"/>
              <a:t>A review of the poem “Field Work</a:t>
            </a:r>
            <a:r>
              <a:rPr lang="en-US" dirty="0" smtClean="0"/>
              <a:t>” </a:t>
            </a:r>
            <a:r>
              <a:rPr lang="en-US" dirty="0"/>
              <a:t>by George Cusack in </a:t>
            </a:r>
            <a:r>
              <a:rPr lang="en-US" i="1" dirty="0"/>
              <a:t>New Hibernia Review </a:t>
            </a:r>
            <a:r>
              <a:rPr lang="en-US" dirty="0"/>
              <a:t>(2002 Autumn), pp. 53-72</a:t>
            </a:r>
            <a:r>
              <a:rPr lang="en-US" dirty="0">
                <a:solidFill>
                  <a:schemeClr val="dk1"/>
                </a:solidFill>
              </a:rPr>
              <a:t>. </a:t>
            </a:r>
            <a:endParaRPr lang="en-US" dirty="0" smtClean="0">
              <a:solidFill>
                <a:schemeClr val="dk1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385</TotalTime>
  <Words>358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Primary and Secondary Sources</vt:lpstr>
      <vt:lpstr>Learning Targets</vt:lpstr>
      <vt:lpstr>What is a Source?</vt:lpstr>
      <vt:lpstr>What is the Difference Between Primary and Secondary Sources?</vt:lpstr>
      <vt:lpstr>Primary Sources</vt:lpstr>
      <vt:lpstr>Examples of Primary Sources </vt:lpstr>
      <vt:lpstr>Secondary Sources</vt:lpstr>
      <vt:lpstr>Examples of Secondary Sources </vt:lpstr>
      <vt:lpstr>Primary vs. Secondary</vt:lpstr>
      <vt:lpstr>Primary vs. Secondary</vt:lpstr>
      <vt:lpstr>Practice…Primary or Secondary? </vt:lpstr>
      <vt:lpstr>Practice…Primary or Secondary? </vt:lpstr>
      <vt:lpstr>Requirement </vt:lpstr>
    </vt:vector>
  </TitlesOfParts>
  <Company>BVSD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and Secondary Sources</dc:title>
  <dc:creator>Jonathan Georgitis</dc:creator>
  <cp:lastModifiedBy>Jonathan Georgitis</cp:lastModifiedBy>
  <cp:revision>18</cp:revision>
  <dcterms:created xsi:type="dcterms:W3CDTF">2012-02-01T16:20:40Z</dcterms:created>
  <dcterms:modified xsi:type="dcterms:W3CDTF">2012-02-07T17:25:28Z</dcterms:modified>
</cp:coreProperties>
</file>